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14"/>
  </p:notesMasterIdLst>
  <p:sldIdLst>
    <p:sldId id="256" r:id="rId3"/>
    <p:sldId id="257" r:id="rId4"/>
    <p:sldId id="264" r:id="rId5"/>
    <p:sldId id="259" r:id="rId6"/>
    <p:sldId id="260" r:id="rId7"/>
    <p:sldId id="265" r:id="rId8"/>
    <p:sldId id="266" r:id="rId9"/>
    <p:sldId id="262" r:id="rId10"/>
    <p:sldId id="268" r:id="rId11"/>
    <p:sldId id="263" r:id="rId12"/>
    <p:sldId id="267" r:id="rId13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58E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30"/>
    <p:restoredTop sz="94635"/>
  </p:normalViewPr>
  <p:slideViewPr>
    <p:cSldViewPr>
      <p:cViewPr>
        <p:scale>
          <a:sx n="110" d="100"/>
          <a:sy n="110" d="100"/>
        </p:scale>
        <p:origin x="768" y="1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media/image1.jpg>
</file>

<file path=ppt/media/image10.tiff>
</file>

<file path=ppt/media/image11.png>
</file>

<file path=ppt/media/image12.svg>
</file>

<file path=ppt/media/image2.jpg>
</file>

<file path=ppt/media/image3.jp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1BCE42-F691-8B4F-83DD-361B913F4E82}" type="datetimeFigureOut">
              <a:rPr lang="en-US" smtClean="0"/>
              <a:t>12/6/18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238BB1-8F27-6042-8DA8-8E09D2111B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9806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238BB1-8F27-6042-8DA8-8E09D2111BA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0593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4166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12/6/18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918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12/6/18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884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12/6/18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0350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374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8572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16778"/>
            <a:ext cx="9144000" cy="1069514"/>
          </a:xfrm>
          <a:prstGeom prst="rect">
            <a:avLst/>
          </a:prstGeom>
        </p:spPr>
        <p:txBody>
          <a:bodyPr anchor="ctr"/>
          <a:lstStyle>
            <a:lvl1pPr>
              <a:defRPr b="1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altLang="ko-KR" dirty="0"/>
              <a:t> Free PPT _ Click to add title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6064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0"/>
          </p:nvPr>
        </p:nvSpPr>
        <p:spPr>
          <a:xfrm>
            <a:off x="467544" y="2276872"/>
            <a:ext cx="8229600" cy="3600400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940157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619672" y="0"/>
            <a:ext cx="7524328" cy="1069514"/>
          </a:xfrm>
          <a:prstGeom prst="rect">
            <a:avLst/>
          </a:prstGeom>
        </p:spPr>
        <p:txBody>
          <a:bodyPr anchor="ctr"/>
          <a:lstStyle>
            <a:lvl1pPr>
              <a:defRPr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altLang="ko-KR" dirty="0"/>
              <a:t>Free PPT _ Click to add title</a:t>
            </a:r>
            <a:endParaRPr lang="ko-KR" alt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123728" y="1268760"/>
            <a:ext cx="6563072" cy="46064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2134072" y="1844824"/>
            <a:ext cx="6563072" cy="4147865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268185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0869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2866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9332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12/6/18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7904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12/6/18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8114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12/6/18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1198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7338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l" defTabSz="914400" rtl="0" eaLnBrk="1" latinLnBrk="1" hangingPunct="1">
        <a:spcBef>
          <a:spcPct val="0"/>
        </a:spcBef>
        <a:buNone/>
        <a:defRPr sz="4000" b="1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DCCD61-643D-44A5-A450-3A42A50CBC1E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357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tiff"/><Relationship Id="rId3" Type="http://schemas.openxmlformats.org/officeDocument/2006/relationships/image" Target="../media/image5.tiff"/><Relationship Id="rId7" Type="http://schemas.openxmlformats.org/officeDocument/2006/relationships/image" Target="../media/image9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tiff"/><Relationship Id="rId5" Type="http://schemas.openxmlformats.org/officeDocument/2006/relationships/image" Target="../media/image7.tiff"/><Relationship Id="rId10" Type="http://schemas.openxmlformats.org/officeDocument/2006/relationships/image" Target="../media/image12.svg"/><Relationship Id="rId4" Type="http://schemas.openxmlformats.org/officeDocument/2006/relationships/image" Target="../media/image6.tiff"/><Relationship Id="rId9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4509120"/>
            <a:ext cx="9144000" cy="1944216"/>
          </a:xfrm>
          <a:prstGeom prst="rect">
            <a:avLst/>
          </a:prstGeom>
          <a:solidFill>
            <a:schemeClr val="accent6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3384376" y="5822096"/>
            <a:ext cx="478802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itchFamily="34" charset="0"/>
                <a:cs typeface="Arial" pitchFamily="34" charset="0"/>
              </a:rPr>
              <a:t>Engy</a:t>
            </a:r>
            <a:r>
              <a:rPr lang="en-US" altLang="ko-KR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itchFamily="34" charset="0"/>
                <a:cs typeface="Arial" pitchFamily="34" charset="0"/>
              </a:rPr>
              <a:t> Samaan | Sarah Steimle | </a:t>
            </a:r>
            <a:r>
              <a:rPr lang="en-US" altLang="ko-KR" sz="12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itchFamily="34" charset="0"/>
                <a:cs typeface="Arial" pitchFamily="34" charset="0"/>
              </a:rPr>
              <a:t>Sueli</a:t>
            </a:r>
            <a:r>
              <a:rPr lang="en-US" altLang="ko-KR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altLang="ko-KR" sz="12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itchFamily="34" charset="0"/>
                <a:cs typeface="Arial" pitchFamily="34" charset="0"/>
              </a:rPr>
              <a:t>Yahara</a:t>
            </a:r>
            <a:endParaRPr kumimoji="0" lang="en-US" altLang="ko-KR" sz="1200" b="1" dirty="0">
              <a:solidFill>
                <a:schemeClr val="tx1">
                  <a:lumMod val="85000"/>
                  <a:lumOff val="1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3" name="TextBox 1"/>
          <p:cNvSpPr txBox="1">
            <a:spLocks noChangeArrowheads="1"/>
          </p:cNvSpPr>
          <p:nvPr/>
        </p:nvSpPr>
        <p:spPr bwMode="auto">
          <a:xfrm>
            <a:off x="2267744" y="4669968"/>
            <a:ext cx="5904656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r"/>
            <a:r>
              <a:rPr lang="en-US" altLang="ko-KR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itchFamily="34" charset="0"/>
                <a:ea typeface="맑은 고딕" pitchFamily="50" charset="-127"/>
                <a:cs typeface="Arial" pitchFamily="34" charset="0"/>
              </a:rPr>
              <a:t>WINES OF THE WORLD</a:t>
            </a:r>
          </a:p>
        </p:txBody>
      </p:sp>
      <p:sp>
        <p:nvSpPr>
          <p:cNvPr id="14" name="Rectangle 13"/>
          <p:cNvSpPr/>
          <p:nvPr/>
        </p:nvSpPr>
        <p:spPr>
          <a:xfrm>
            <a:off x="8768287" y="4509120"/>
            <a:ext cx="375712" cy="1944216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Rectangle 14"/>
          <p:cNvSpPr/>
          <p:nvPr/>
        </p:nvSpPr>
        <p:spPr>
          <a:xfrm>
            <a:off x="8375551" y="4509120"/>
            <a:ext cx="392791" cy="194421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12217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i-IN" altLang="ko-KR" dirty="0"/>
              <a:t>दुनिया की वाइन</a:t>
            </a:r>
            <a:endParaRPr lang="ko-KR" alt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0"/>
          </p:nvPr>
        </p:nvSpPr>
        <p:spPr>
          <a:xfrm>
            <a:off x="457200" y="1628800"/>
            <a:ext cx="8229600" cy="3600400"/>
          </a:xfrm>
        </p:spPr>
        <p:txBody>
          <a:bodyPr anchor="ctr"/>
          <a:lstStyle/>
          <a:p>
            <a:r>
              <a:rPr lang="en-US" altLang="ko-KR" sz="3600" dirty="0"/>
              <a:t>Demo Time!</a:t>
            </a:r>
            <a:endParaRPr lang="ko-KR" altLang="en-US" sz="36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DB4AA7-7C28-E849-8755-58DDAAD803E3}"/>
              </a:ext>
            </a:extLst>
          </p:cNvPr>
          <p:cNvSpPr txBox="1"/>
          <p:nvPr/>
        </p:nvSpPr>
        <p:spPr>
          <a:xfrm>
            <a:off x="0" y="747738"/>
            <a:ext cx="10081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i="1" dirty="0"/>
              <a:t>Hindi</a:t>
            </a:r>
          </a:p>
        </p:txBody>
      </p:sp>
    </p:spTree>
    <p:extLst>
      <p:ext uri="{BB962C8B-B14F-4D97-AF65-F5344CB8AC3E}">
        <p14:creationId xmlns:p14="http://schemas.microsoft.com/office/powerpoint/2010/main" val="20900535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4509120"/>
            <a:ext cx="9144000" cy="1944216"/>
          </a:xfrm>
          <a:prstGeom prst="rect">
            <a:avLst/>
          </a:prstGeom>
          <a:solidFill>
            <a:schemeClr val="accent6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"/>
          <p:cNvSpPr txBox="1">
            <a:spLocks noChangeArrowheads="1"/>
          </p:cNvSpPr>
          <p:nvPr/>
        </p:nvSpPr>
        <p:spPr bwMode="auto">
          <a:xfrm>
            <a:off x="2267744" y="4669968"/>
            <a:ext cx="5904656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r"/>
            <a:r>
              <a:rPr lang="en-US" altLang="ko-KR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itchFamily="34" charset="0"/>
                <a:ea typeface="맑은 고딕" pitchFamily="50" charset="-127"/>
                <a:cs typeface="Arial" pitchFamily="34" charset="0"/>
              </a:rPr>
              <a:t>QUESTIONS?</a:t>
            </a:r>
          </a:p>
        </p:txBody>
      </p:sp>
      <p:sp>
        <p:nvSpPr>
          <p:cNvPr id="14" name="Rectangle 13"/>
          <p:cNvSpPr/>
          <p:nvPr/>
        </p:nvSpPr>
        <p:spPr>
          <a:xfrm>
            <a:off x="8768287" y="4509120"/>
            <a:ext cx="375712" cy="1944216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Rectangle 14"/>
          <p:cNvSpPr/>
          <p:nvPr/>
        </p:nvSpPr>
        <p:spPr>
          <a:xfrm>
            <a:off x="8375551" y="4509120"/>
            <a:ext cx="392791" cy="194421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19689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Weine</a:t>
            </a:r>
            <a:r>
              <a:rPr lang="en-US" altLang="ko-KR" dirty="0"/>
              <a:t> der Welt</a:t>
            </a:r>
            <a:endParaRPr lang="ko-KR" altLang="en-US" i="1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 sz="2800" b="1" dirty="0"/>
              <a:t>Agenda</a:t>
            </a:r>
            <a:endParaRPr lang="en-US" altLang="ko-KR" sz="2800" b="1" dirty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/>
              <a:t>Our topic and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>
              <a:latin typeface="Arial" pitchFamily="34" charset="0"/>
              <a:cs typeface="Arial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/>
              <a:t>Approach to coding</a:t>
            </a:r>
          </a:p>
          <a:p>
            <a:endParaRPr lang="en-US" altLang="ko-KR" sz="2400" dirty="0">
              <a:latin typeface="Arial" pitchFamily="34" charset="0"/>
              <a:cs typeface="Arial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/>
              <a:t>Data manipulation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>
              <a:latin typeface="Arial" pitchFamily="34" charset="0"/>
              <a:cs typeface="Arial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/>
              <a:t>Demo time!</a:t>
            </a:r>
            <a:endParaRPr lang="ko-KR" altLang="en-US" sz="24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D7749A6-B3C0-5A42-A89A-C2671872B41F}"/>
              </a:ext>
            </a:extLst>
          </p:cNvPr>
          <p:cNvSpPr txBox="1"/>
          <p:nvPr/>
        </p:nvSpPr>
        <p:spPr>
          <a:xfrm>
            <a:off x="0" y="747738"/>
            <a:ext cx="10081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German</a:t>
            </a:r>
          </a:p>
        </p:txBody>
      </p:sp>
    </p:spTree>
    <p:extLst>
      <p:ext uri="{BB962C8B-B14F-4D97-AF65-F5344CB8AC3E}">
        <p14:creationId xmlns:p14="http://schemas.microsoft.com/office/powerpoint/2010/main" val="8917631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Vinhos</a:t>
            </a:r>
            <a:r>
              <a:rPr lang="en-US" altLang="ko-KR" dirty="0"/>
              <a:t> do </a:t>
            </a:r>
            <a:r>
              <a:rPr lang="en-US" altLang="ko-KR" dirty="0" err="1"/>
              <a:t>mundo</a:t>
            </a:r>
            <a:endParaRPr lang="ko-KR" alt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0"/>
          </p:nvPr>
        </p:nvSpPr>
        <p:spPr>
          <a:xfrm>
            <a:off x="457200" y="1628800"/>
            <a:ext cx="8229600" cy="3600400"/>
          </a:xfrm>
        </p:spPr>
        <p:txBody>
          <a:bodyPr anchor="ctr"/>
          <a:lstStyle/>
          <a:p>
            <a:r>
              <a:rPr lang="en-US" altLang="ko-KR" sz="3600" dirty="0"/>
              <a:t>Our Topic and Dataset</a:t>
            </a:r>
            <a:endParaRPr lang="ko-KR" altLang="en-US" sz="36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F27026-EC39-424D-9252-D751E0BFB593}"/>
              </a:ext>
            </a:extLst>
          </p:cNvPr>
          <p:cNvSpPr txBox="1"/>
          <p:nvPr/>
        </p:nvSpPr>
        <p:spPr>
          <a:xfrm>
            <a:off x="0" y="747738"/>
            <a:ext cx="16196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Portuguese</a:t>
            </a:r>
          </a:p>
        </p:txBody>
      </p:sp>
    </p:spTree>
    <p:extLst>
      <p:ext uri="{BB962C8B-B14F-4D97-AF65-F5344CB8AC3E}">
        <p14:creationId xmlns:p14="http://schemas.microsoft.com/office/powerpoint/2010/main" val="40876512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" altLang="en-US" dirty="0"/>
              <a:t>世界のワイン</a:t>
            </a:r>
            <a:endParaRPr lang="ko-KR" alt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 sz="2400" b="1" dirty="0"/>
              <a:t>Our topic</a:t>
            </a:r>
            <a:endParaRPr lang="en-US" altLang="ko-KR" sz="2400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3" name="Content Placeholder 12"/>
          <p:cNvSpPr>
            <a:spLocks noGrp="1"/>
          </p:cNvSpPr>
          <p:nvPr>
            <p:ph idx="10"/>
          </p:nvPr>
        </p:nvSpPr>
        <p:spPr>
          <a:xfrm>
            <a:off x="2134072" y="1844825"/>
            <a:ext cx="6563072" cy="1152128"/>
          </a:xfrm>
        </p:spPr>
        <p:txBody>
          <a:bodyPr/>
          <a:lstStyle/>
          <a:p>
            <a:r>
              <a:rPr lang="en-US" altLang="ko-KR" sz="2000" dirty="0">
                <a:latin typeface="Arial" pitchFamily="34" charset="0"/>
                <a:cs typeface="Arial" pitchFamily="34" charset="0"/>
              </a:rPr>
              <a:t>We chose to explore wine reviews of wines from all around the world and to understand any correlations that might exist between the wines’ characteristics.</a:t>
            </a:r>
          </a:p>
        </p:txBody>
      </p:sp>
      <p:sp>
        <p:nvSpPr>
          <p:cNvPr id="5" name="Content Placeholder 11">
            <a:extLst>
              <a:ext uri="{FF2B5EF4-FFF2-40B4-BE49-F238E27FC236}">
                <a16:creationId xmlns:a16="http://schemas.microsoft.com/office/drawing/2014/main" id="{223F578A-EE40-374E-BFEB-0DDDC97DC1D0}"/>
              </a:ext>
            </a:extLst>
          </p:cNvPr>
          <p:cNvSpPr txBox="1">
            <a:spLocks/>
          </p:cNvSpPr>
          <p:nvPr/>
        </p:nvSpPr>
        <p:spPr>
          <a:xfrm>
            <a:off x="2123728" y="3196199"/>
            <a:ext cx="6563072" cy="460648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400" b="1" dirty="0"/>
              <a:t>Our dataset</a:t>
            </a:r>
          </a:p>
        </p:txBody>
      </p:sp>
      <p:sp>
        <p:nvSpPr>
          <p:cNvPr id="6" name="Content Placeholder 12">
            <a:extLst>
              <a:ext uri="{FF2B5EF4-FFF2-40B4-BE49-F238E27FC236}">
                <a16:creationId xmlns:a16="http://schemas.microsoft.com/office/drawing/2014/main" id="{A921CF03-F880-A241-B5E4-668075943BCA}"/>
              </a:ext>
            </a:extLst>
          </p:cNvPr>
          <p:cNvSpPr txBox="1">
            <a:spLocks/>
          </p:cNvSpPr>
          <p:nvPr/>
        </p:nvSpPr>
        <p:spPr>
          <a:xfrm>
            <a:off x="2134072" y="3772264"/>
            <a:ext cx="6563072" cy="1152128"/>
          </a:xfrm>
          <a:prstGeom prst="rect">
            <a:avLst/>
          </a:prstGeom>
        </p:spPr>
        <p:txBody>
          <a:bodyPr lIns="396000" anchor="t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dirty="0">
                <a:latin typeface="Arial" pitchFamily="34" charset="0"/>
                <a:cs typeface="Arial" pitchFamily="34" charset="0"/>
              </a:rPr>
              <a:t>We found a dataset on Kaggle that provides the required fields for our analysis, including wine variety, vineyard, country, rating and price.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994AEF1-E797-D842-A0C3-1DE4F103BD2A}"/>
              </a:ext>
            </a:extLst>
          </p:cNvPr>
          <p:cNvSpPr txBox="1"/>
          <p:nvPr/>
        </p:nvSpPr>
        <p:spPr>
          <a:xfrm>
            <a:off x="1691680" y="788669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Japanese</a:t>
            </a:r>
          </a:p>
        </p:txBody>
      </p:sp>
    </p:spTree>
    <p:extLst>
      <p:ext uri="{BB962C8B-B14F-4D97-AF65-F5344CB8AC3E}">
        <p14:creationId xmlns:p14="http://schemas.microsoft.com/office/powerpoint/2010/main" val="36596743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16778"/>
            <a:ext cx="7020272" cy="1069514"/>
          </a:xfrm>
        </p:spPr>
        <p:txBody>
          <a:bodyPr/>
          <a:lstStyle/>
          <a:p>
            <a:pPr algn="r"/>
            <a:r>
              <a:rPr lang="ar-AE" dirty="0"/>
              <a:t>نبيذ</a:t>
            </a:r>
            <a:r>
              <a:rPr lang="ar-AE" altLang="ko-KR" dirty="0"/>
              <a:t> في العالم</a:t>
            </a:r>
            <a:r>
              <a:rPr lang="en-US" altLang="ko-KR" dirty="0"/>
              <a:t>  </a:t>
            </a:r>
            <a:endParaRPr lang="ko-KR" alt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0"/>
          </p:nvPr>
        </p:nvSpPr>
        <p:spPr>
          <a:xfrm>
            <a:off x="457200" y="1628800"/>
            <a:ext cx="8229600" cy="3600400"/>
          </a:xfrm>
        </p:spPr>
        <p:txBody>
          <a:bodyPr anchor="ctr"/>
          <a:lstStyle/>
          <a:p>
            <a:r>
              <a:rPr lang="en-US" altLang="ko-KR" sz="3600" dirty="0"/>
              <a:t>Approach to Coding</a:t>
            </a:r>
            <a:endParaRPr lang="ko-KR" altLang="en-US" sz="36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74EE4EA-EA82-EC4D-A7DE-11DF7ECBE711}"/>
              </a:ext>
            </a:extLst>
          </p:cNvPr>
          <p:cNvSpPr txBox="1"/>
          <p:nvPr/>
        </p:nvSpPr>
        <p:spPr>
          <a:xfrm>
            <a:off x="6012160" y="745953"/>
            <a:ext cx="10081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i="1" dirty="0"/>
              <a:t>Arabic</a:t>
            </a:r>
          </a:p>
        </p:txBody>
      </p:sp>
    </p:spTree>
    <p:extLst>
      <p:ext uri="{BB962C8B-B14F-4D97-AF65-F5344CB8AC3E}">
        <p14:creationId xmlns:p14="http://schemas.microsoft.com/office/powerpoint/2010/main" val="2997219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Vins</a:t>
            </a:r>
            <a:r>
              <a:rPr lang="en-US" altLang="ko-KR" dirty="0"/>
              <a:t> du monde</a:t>
            </a:r>
            <a:endParaRPr lang="ko-KR" alt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 sz="2400" b="1" dirty="0"/>
              <a:t>Approach to Coding – Language Overview</a:t>
            </a:r>
            <a:endParaRPr lang="en-US" altLang="ko-KR" sz="2400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3" name="Content Placeholder 12"/>
          <p:cNvSpPr>
            <a:spLocks noGrp="1"/>
          </p:cNvSpPr>
          <p:nvPr>
            <p:ph idx="10"/>
          </p:nvPr>
        </p:nvSpPr>
        <p:spPr>
          <a:xfrm>
            <a:off x="2134072" y="1844824"/>
            <a:ext cx="6563072" cy="3528391"/>
          </a:xfrm>
        </p:spPr>
        <p:txBody>
          <a:bodyPr/>
          <a:lstStyle/>
          <a:p>
            <a:r>
              <a:rPr lang="en-US" altLang="ko-KR" sz="2000" dirty="0">
                <a:latin typeface="Arial" pitchFamily="34" charset="0"/>
                <a:cs typeface="Arial" pitchFamily="34" charset="0"/>
              </a:rPr>
              <a:t>We used the following programming languages to build our solution: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Arial" pitchFamily="34" charset="0"/>
                <a:cs typeface="Arial" pitchFamily="34" charset="0"/>
              </a:rPr>
              <a:t>Python Flask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Arial" pitchFamily="34" charset="0"/>
                <a:cs typeface="Arial" pitchFamily="34" charset="0"/>
              </a:rPr>
              <a:t>MongoDB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Arial" pitchFamily="34" charset="0"/>
                <a:cs typeface="Arial" pitchFamily="34" charset="0"/>
              </a:rPr>
              <a:t>D3 (SVG Library)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Arial" pitchFamily="34" charset="0"/>
                <a:cs typeface="Arial" pitchFamily="34" charset="0"/>
              </a:rPr>
              <a:t>HTML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Arial" pitchFamily="34" charset="0"/>
                <a:cs typeface="Arial" pitchFamily="34" charset="0"/>
              </a:rPr>
              <a:t>CSS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Arial" pitchFamily="34" charset="0"/>
                <a:cs typeface="Arial" pitchFamily="34" charset="0"/>
              </a:rPr>
              <a:t>JavaScript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dirty="0" err="1">
                <a:latin typeface="Arial" pitchFamily="34" charset="0"/>
                <a:cs typeface="Arial" pitchFamily="34" charset="0"/>
              </a:rPr>
              <a:t>JQuery</a:t>
            </a:r>
            <a:r>
              <a:rPr lang="en-US" altLang="ko-KR" sz="2000" dirty="0">
                <a:latin typeface="Arial" pitchFamily="34" charset="0"/>
                <a:cs typeface="Arial" pitchFamily="34" charset="0"/>
              </a:rPr>
              <a:t> (JavaScript library)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BFC5998-2511-6C47-ABEC-B52B7B8ECE50}"/>
              </a:ext>
            </a:extLst>
          </p:cNvPr>
          <p:cNvSpPr txBox="1"/>
          <p:nvPr/>
        </p:nvSpPr>
        <p:spPr>
          <a:xfrm>
            <a:off x="1691680" y="788669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French</a:t>
            </a:r>
          </a:p>
        </p:txBody>
      </p:sp>
    </p:spTree>
    <p:extLst>
      <p:ext uri="{BB962C8B-B14F-4D97-AF65-F5344CB8AC3E}">
        <p14:creationId xmlns:p14="http://schemas.microsoft.com/office/powerpoint/2010/main" val="39933708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z-Cyrl-AZ" altLang="ko-KR" dirty="0"/>
              <a:t>вина мира</a:t>
            </a:r>
            <a:endParaRPr lang="ko-KR" alt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 sz="2400" b="1" dirty="0"/>
              <a:t>Approach to Coding – Solution Architecture</a:t>
            </a:r>
            <a:endParaRPr lang="en-US" altLang="ko-KR" sz="2400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5B3EE5-B51E-164D-84E5-44DF8AD7EE34}"/>
              </a:ext>
            </a:extLst>
          </p:cNvPr>
          <p:cNvSpPr txBox="1"/>
          <p:nvPr/>
        </p:nvSpPr>
        <p:spPr>
          <a:xfrm>
            <a:off x="1691680" y="788669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Russian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D5D3563-B2A1-754E-B3DF-968C3B0E449A}"/>
              </a:ext>
            </a:extLst>
          </p:cNvPr>
          <p:cNvCxnSpPr>
            <a:cxnSpLocks/>
            <a:stCxn id="6" idx="2"/>
            <a:endCxn id="14" idx="0"/>
          </p:cNvCxnSpPr>
          <p:nvPr/>
        </p:nvCxnSpPr>
        <p:spPr>
          <a:xfrm flipH="1">
            <a:off x="2729742" y="3059334"/>
            <a:ext cx="8957" cy="1502624"/>
          </a:xfrm>
          <a:prstGeom prst="straightConnector1">
            <a:avLst/>
          </a:prstGeom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4C7883F-80AA-8149-B454-05CCF7AD952E}"/>
              </a:ext>
            </a:extLst>
          </p:cNvPr>
          <p:cNvCxnSpPr>
            <a:cxnSpLocks/>
            <a:stCxn id="14" idx="3"/>
            <a:endCxn id="3" idx="1"/>
          </p:cNvCxnSpPr>
          <p:nvPr/>
        </p:nvCxnSpPr>
        <p:spPr>
          <a:xfrm flipV="1">
            <a:off x="3278310" y="5156929"/>
            <a:ext cx="2191847" cy="49463"/>
          </a:xfrm>
          <a:prstGeom prst="straightConnector1">
            <a:avLst/>
          </a:prstGeom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4A14A6C9-D082-E647-94FD-21F620F11CFD}"/>
              </a:ext>
            </a:extLst>
          </p:cNvPr>
          <p:cNvCxnSpPr>
            <a:cxnSpLocks/>
            <a:stCxn id="18" idx="2"/>
          </p:cNvCxnSpPr>
          <p:nvPr/>
        </p:nvCxnSpPr>
        <p:spPr>
          <a:xfrm>
            <a:off x="4896036" y="4024179"/>
            <a:ext cx="991418" cy="642153"/>
          </a:xfrm>
          <a:prstGeom prst="straightConnector1">
            <a:avLst/>
          </a:prstGeom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3C561C89-2417-9F43-B095-6361FF1EB3DB}"/>
              </a:ext>
            </a:extLst>
          </p:cNvPr>
          <p:cNvCxnSpPr>
            <a:cxnSpLocks/>
            <a:stCxn id="2" idx="2"/>
          </p:cNvCxnSpPr>
          <p:nvPr/>
        </p:nvCxnSpPr>
        <p:spPr>
          <a:xfrm flipH="1">
            <a:off x="5887454" y="4077072"/>
            <a:ext cx="930644" cy="597217"/>
          </a:xfrm>
          <a:prstGeom prst="straightConnector1">
            <a:avLst/>
          </a:prstGeom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BFD132B-3999-0A49-AF92-BCBD3DFF6DBB}"/>
              </a:ext>
            </a:extLst>
          </p:cNvPr>
          <p:cNvCxnSpPr>
            <a:cxnSpLocks/>
            <a:stCxn id="3" idx="3"/>
          </p:cNvCxnSpPr>
          <p:nvPr/>
        </p:nvCxnSpPr>
        <p:spPr>
          <a:xfrm>
            <a:off x="6304751" y="5156929"/>
            <a:ext cx="1003553" cy="0"/>
          </a:xfrm>
          <a:prstGeom prst="straightConnector1">
            <a:avLst/>
          </a:prstGeom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EBE4EAA9-9C53-C943-8499-21344F3675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0434" y="3212976"/>
            <a:ext cx="811203" cy="811203"/>
          </a:xfrm>
          <a:prstGeom prst="rect">
            <a:avLst/>
          </a:prstGeom>
          <a:solidFill>
            <a:schemeClr val="lt1"/>
          </a:solidFill>
          <a:ln w="12700">
            <a:solidFill>
              <a:schemeClr val="accent2"/>
            </a:solidFill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32E6DEAC-4FDE-CB4A-BE71-89507A29B6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3472" y="3356406"/>
            <a:ext cx="837275" cy="837275"/>
          </a:xfrm>
          <a:prstGeom prst="rect">
            <a:avLst/>
          </a:prstGeom>
          <a:ln w="12700">
            <a:solidFill>
              <a:schemeClr val="accent2"/>
            </a:solidFill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9274569-C316-B943-9C60-CB6703722F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3767" y="3220933"/>
            <a:ext cx="608661" cy="856139"/>
          </a:xfrm>
          <a:prstGeom prst="rect">
            <a:avLst/>
          </a:prstGeom>
          <a:solidFill>
            <a:schemeClr val="lt1"/>
          </a:solidFill>
          <a:ln w="12700">
            <a:solidFill>
              <a:schemeClr val="accent2"/>
            </a:solidFill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4C96AA6-939C-4B41-8ACF-2553497841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70157" y="4739632"/>
            <a:ext cx="834594" cy="834594"/>
          </a:xfrm>
          <a:prstGeom prst="rect">
            <a:avLst/>
          </a:prstGeom>
          <a:solidFill>
            <a:schemeClr val="lt1"/>
          </a:solidFill>
          <a:ln w="12700">
            <a:solidFill>
              <a:schemeClr val="accent2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FE41E71-B77B-034D-8064-36B34FCFDD1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91811" y="4797151"/>
            <a:ext cx="1448577" cy="811203"/>
          </a:xfrm>
          <a:prstGeom prst="rect">
            <a:avLst/>
          </a:prstGeom>
          <a:ln w="12700">
            <a:solidFill>
              <a:schemeClr val="accent2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2EE03E5-CBBA-DD49-95EA-2A2865467EC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61675" y="2105286"/>
            <a:ext cx="954048" cy="954048"/>
          </a:xfrm>
          <a:prstGeom prst="rect">
            <a:avLst/>
          </a:prstGeom>
          <a:solidFill>
            <a:schemeClr val="lt1"/>
          </a:solidFill>
          <a:ln w="12700">
            <a:solidFill>
              <a:schemeClr val="accent2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1834297-B0DD-894F-97D6-F6B555A8EAB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81174" y="4561958"/>
            <a:ext cx="1097136" cy="1288868"/>
          </a:xfrm>
          <a:prstGeom prst="rect">
            <a:avLst/>
          </a:prstGeom>
          <a:ln w="12700">
            <a:solidFill>
              <a:schemeClr val="accent2"/>
            </a:solidFill>
          </a:ln>
        </p:spPr>
      </p:pic>
      <p:pic>
        <p:nvPicPr>
          <p:cNvPr id="45" name="Graphic 44" descr="Internet">
            <a:extLst>
              <a:ext uri="{FF2B5EF4-FFF2-40B4-BE49-F238E27FC236}">
                <a16:creationId xmlns:a16="http://schemas.microsoft.com/office/drawing/2014/main" id="{2FCBD119-CDFE-1E4A-91DB-A553BD9A45B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144149" y="4410414"/>
            <a:ext cx="1561579" cy="1561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5649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00"/>
                            </p:stCondLst>
                            <p:childTnLst>
                              <p:par>
                                <p:cTn id="3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2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Vinos del </a:t>
            </a:r>
            <a:r>
              <a:rPr lang="en-US" altLang="ko-KR" dirty="0" err="1"/>
              <a:t>mundo</a:t>
            </a:r>
            <a:endParaRPr lang="ko-KR" alt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0"/>
          </p:nvPr>
        </p:nvSpPr>
        <p:spPr>
          <a:xfrm>
            <a:off x="457200" y="1628800"/>
            <a:ext cx="8229600" cy="3600400"/>
          </a:xfrm>
        </p:spPr>
        <p:txBody>
          <a:bodyPr anchor="ctr"/>
          <a:lstStyle/>
          <a:p>
            <a:r>
              <a:rPr lang="en-US" altLang="ko-KR" sz="3600" dirty="0"/>
              <a:t>Data Manipulation</a:t>
            </a:r>
            <a:endParaRPr lang="ko-KR" altLang="en-US" sz="36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63A882F-6F6E-2042-94F8-6B0C7D6728BB}"/>
              </a:ext>
            </a:extLst>
          </p:cNvPr>
          <p:cNvSpPr txBox="1"/>
          <p:nvPr/>
        </p:nvSpPr>
        <p:spPr>
          <a:xfrm>
            <a:off x="0" y="747738"/>
            <a:ext cx="10081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Spanish</a:t>
            </a:r>
          </a:p>
        </p:txBody>
      </p:sp>
    </p:spTree>
    <p:extLst>
      <p:ext uri="{BB962C8B-B14F-4D97-AF65-F5344CB8AC3E}">
        <p14:creationId xmlns:p14="http://schemas.microsoft.com/office/powerpoint/2010/main" val="3250241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Vini</a:t>
            </a:r>
            <a:r>
              <a:rPr lang="en-US" altLang="ko-KR" dirty="0"/>
              <a:t> del </a:t>
            </a:r>
            <a:r>
              <a:rPr lang="en-US" altLang="ko-KR" dirty="0" err="1"/>
              <a:t>mondo</a:t>
            </a:r>
            <a:endParaRPr lang="ko-KR" alt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 sz="2400" b="1" dirty="0"/>
              <a:t>Data Manipulation</a:t>
            </a:r>
            <a:endParaRPr lang="en-US" altLang="ko-KR" sz="2400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5B3EE5-B51E-164D-84E5-44DF8AD7EE34}"/>
              </a:ext>
            </a:extLst>
          </p:cNvPr>
          <p:cNvSpPr txBox="1"/>
          <p:nvPr/>
        </p:nvSpPr>
        <p:spPr>
          <a:xfrm>
            <a:off x="1691680" y="788669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Italian</a:t>
            </a:r>
          </a:p>
        </p:txBody>
      </p:sp>
      <p:sp>
        <p:nvSpPr>
          <p:cNvPr id="9" name="Document 8">
            <a:extLst>
              <a:ext uri="{FF2B5EF4-FFF2-40B4-BE49-F238E27FC236}">
                <a16:creationId xmlns:a16="http://schemas.microsoft.com/office/drawing/2014/main" id="{16A219FB-EE49-354B-B5F3-7633E002E4B2}"/>
              </a:ext>
            </a:extLst>
          </p:cNvPr>
          <p:cNvSpPr/>
          <p:nvPr/>
        </p:nvSpPr>
        <p:spPr>
          <a:xfrm>
            <a:off x="2334749" y="2708920"/>
            <a:ext cx="1080120" cy="1080120"/>
          </a:xfrm>
          <a:prstGeom prst="flowChartDocumen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CSV*</a:t>
            </a:r>
            <a:endParaRPr lang="en-US" b="1" baseline="30000" dirty="0"/>
          </a:p>
        </p:txBody>
      </p:sp>
      <p:sp>
        <p:nvSpPr>
          <p:cNvPr id="18" name="Process 17">
            <a:extLst>
              <a:ext uri="{FF2B5EF4-FFF2-40B4-BE49-F238E27FC236}">
                <a16:creationId xmlns:a16="http://schemas.microsoft.com/office/drawing/2014/main" id="{D3A87657-849F-B74A-B861-3258514870D5}"/>
              </a:ext>
            </a:extLst>
          </p:cNvPr>
          <p:cNvSpPr/>
          <p:nvPr/>
        </p:nvSpPr>
        <p:spPr>
          <a:xfrm>
            <a:off x="2268081" y="3933056"/>
            <a:ext cx="1213455" cy="643700"/>
          </a:xfrm>
          <a:prstGeom prst="flowChartProcess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130k rows</a:t>
            </a:r>
          </a:p>
          <a:p>
            <a:pPr algn="ctr"/>
            <a:r>
              <a:rPr lang="en-US" sz="1600" dirty="0"/>
              <a:t>13 fields</a:t>
            </a:r>
          </a:p>
        </p:txBody>
      </p:sp>
      <p:sp>
        <p:nvSpPr>
          <p:cNvPr id="21" name="Document 20">
            <a:extLst>
              <a:ext uri="{FF2B5EF4-FFF2-40B4-BE49-F238E27FC236}">
                <a16:creationId xmlns:a16="http://schemas.microsoft.com/office/drawing/2014/main" id="{4146E8C4-35C0-F045-B9A8-85EF2DB7CB4E}"/>
              </a:ext>
            </a:extLst>
          </p:cNvPr>
          <p:cNvSpPr/>
          <p:nvPr/>
        </p:nvSpPr>
        <p:spPr>
          <a:xfrm>
            <a:off x="4752189" y="2708920"/>
            <a:ext cx="1080120" cy="1080120"/>
          </a:xfrm>
          <a:prstGeom prst="flowChartDocumen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MongoDB</a:t>
            </a:r>
          </a:p>
        </p:txBody>
      </p:sp>
      <p:sp>
        <p:nvSpPr>
          <p:cNvPr id="22" name="Process 21">
            <a:extLst>
              <a:ext uri="{FF2B5EF4-FFF2-40B4-BE49-F238E27FC236}">
                <a16:creationId xmlns:a16="http://schemas.microsoft.com/office/drawing/2014/main" id="{BF7B9CAC-4064-1942-8EEF-D9A09050F9C0}"/>
              </a:ext>
            </a:extLst>
          </p:cNvPr>
          <p:cNvSpPr/>
          <p:nvPr/>
        </p:nvSpPr>
        <p:spPr>
          <a:xfrm>
            <a:off x="4685521" y="3933056"/>
            <a:ext cx="1213455" cy="643700"/>
          </a:xfrm>
          <a:prstGeom prst="flowChartProcess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10k rows</a:t>
            </a:r>
          </a:p>
          <a:p>
            <a:pPr algn="ctr"/>
            <a:r>
              <a:rPr lang="en-US" sz="1600" dirty="0"/>
              <a:t>8 fields</a:t>
            </a:r>
          </a:p>
        </p:txBody>
      </p:sp>
      <p:sp>
        <p:nvSpPr>
          <p:cNvPr id="23" name="Process 22">
            <a:extLst>
              <a:ext uri="{FF2B5EF4-FFF2-40B4-BE49-F238E27FC236}">
                <a16:creationId xmlns:a16="http://schemas.microsoft.com/office/drawing/2014/main" id="{5B7EE2A3-C1C6-8147-AA80-D1056FD2F1DE}"/>
              </a:ext>
            </a:extLst>
          </p:cNvPr>
          <p:cNvSpPr/>
          <p:nvPr/>
        </p:nvSpPr>
        <p:spPr>
          <a:xfrm>
            <a:off x="2201187" y="5670838"/>
            <a:ext cx="6129310" cy="643700"/>
          </a:xfrm>
          <a:prstGeom prst="flowChartProcess">
            <a:avLst/>
          </a:prstGeom>
          <a:ln w="12700">
            <a:prstDash val="lg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aseline="30000" dirty="0"/>
              <a:t>*</a:t>
            </a:r>
            <a:r>
              <a:rPr lang="en-US" sz="1600" dirty="0"/>
              <a:t> </a:t>
            </a:r>
            <a:r>
              <a:rPr lang="en-US" sz="1600" i="1" dirty="0"/>
              <a:t>Data was randomized before the dataset was truncated</a:t>
            </a:r>
          </a:p>
          <a:p>
            <a:r>
              <a:rPr lang="en-US" sz="1600" baseline="30000" dirty="0"/>
              <a:t>+</a:t>
            </a:r>
            <a:r>
              <a:rPr lang="en-US" sz="1600" i="1" dirty="0"/>
              <a:t> Number of rows returned dependent on dropdown selection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4C356A6-DB41-464E-9B0E-EF2E4405D7F0}"/>
              </a:ext>
            </a:extLst>
          </p:cNvPr>
          <p:cNvCxnSpPr>
            <a:cxnSpLocks/>
            <a:stCxn id="9" idx="3"/>
            <a:endCxn id="21" idx="1"/>
          </p:cNvCxnSpPr>
          <p:nvPr/>
        </p:nvCxnSpPr>
        <p:spPr>
          <a:xfrm>
            <a:off x="3414869" y="3248980"/>
            <a:ext cx="1337320" cy="0"/>
          </a:xfrm>
          <a:prstGeom prst="straightConnector1">
            <a:avLst/>
          </a:prstGeom>
          <a:ln w="22225" cap="flat" cmpd="sng" algn="ctr">
            <a:solidFill>
              <a:schemeClr val="accent2"/>
            </a:solidFill>
            <a:prstDash val="solid"/>
            <a:round/>
            <a:headEnd type="none" w="med" len="med"/>
            <a:tailEnd type="stealth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3" name="Document 32">
            <a:extLst>
              <a:ext uri="{FF2B5EF4-FFF2-40B4-BE49-F238E27FC236}">
                <a16:creationId xmlns:a16="http://schemas.microsoft.com/office/drawing/2014/main" id="{A5A6DEFA-8C6E-6640-983B-E4EDE4FEDBCC}"/>
              </a:ext>
            </a:extLst>
          </p:cNvPr>
          <p:cNvSpPr/>
          <p:nvPr/>
        </p:nvSpPr>
        <p:spPr>
          <a:xfrm>
            <a:off x="7169629" y="2708920"/>
            <a:ext cx="1080120" cy="1080120"/>
          </a:xfrm>
          <a:prstGeom prst="flowChartDocumen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Site</a:t>
            </a:r>
          </a:p>
        </p:txBody>
      </p:sp>
      <p:sp>
        <p:nvSpPr>
          <p:cNvPr id="35" name="Process 34">
            <a:extLst>
              <a:ext uri="{FF2B5EF4-FFF2-40B4-BE49-F238E27FC236}">
                <a16:creationId xmlns:a16="http://schemas.microsoft.com/office/drawing/2014/main" id="{8E9B15B9-6E5D-824F-9253-97A8413A73E3}"/>
              </a:ext>
            </a:extLst>
          </p:cNvPr>
          <p:cNvSpPr/>
          <p:nvPr/>
        </p:nvSpPr>
        <p:spPr>
          <a:xfrm>
            <a:off x="7102961" y="3933056"/>
            <a:ext cx="1213455" cy="643700"/>
          </a:xfrm>
          <a:prstGeom prst="flowChartProcess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n</a:t>
            </a:r>
            <a:r>
              <a:rPr lang="en-US" sz="1600" b="1" baseline="30000" dirty="0"/>
              <a:t>+</a:t>
            </a:r>
            <a:r>
              <a:rPr lang="en-US" sz="1600" dirty="0"/>
              <a:t> rows</a:t>
            </a:r>
          </a:p>
          <a:p>
            <a:pPr algn="ctr"/>
            <a:r>
              <a:rPr lang="en-US" sz="1600" dirty="0"/>
              <a:t>8 fields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6D3F4310-6D4B-6B43-9B0B-0754D040BB7C}"/>
              </a:ext>
            </a:extLst>
          </p:cNvPr>
          <p:cNvCxnSpPr>
            <a:cxnSpLocks/>
            <a:endCxn id="33" idx="1"/>
          </p:cNvCxnSpPr>
          <p:nvPr/>
        </p:nvCxnSpPr>
        <p:spPr>
          <a:xfrm>
            <a:off x="5832309" y="3248980"/>
            <a:ext cx="1337320" cy="0"/>
          </a:xfrm>
          <a:prstGeom prst="straightConnector1">
            <a:avLst/>
          </a:prstGeom>
          <a:ln w="22225" cap="flat" cmpd="sng" algn="ctr">
            <a:solidFill>
              <a:schemeClr val="accent2"/>
            </a:solidFill>
            <a:prstDash val="solid"/>
            <a:round/>
            <a:headEnd type="none" w="med" len="med"/>
            <a:tailEnd type="stealth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A0E10A78-0850-D843-BA2A-51AC4574F0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6329" y="2830342"/>
            <a:ext cx="837275" cy="83727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3A3954F-0E19-314E-A9F7-1DDA1584FB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4703" y="2772503"/>
            <a:ext cx="972531" cy="972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2000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33" grpId="0" animBg="1"/>
      <p:bldP spid="35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651</TotalTime>
  <Words>212</Words>
  <Application>Microsoft Macintosh PowerPoint</Application>
  <PresentationFormat>On-screen Show (4:3)</PresentationFormat>
  <Paragraphs>60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맑은 고딕</vt:lpstr>
      <vt:lpstr>Arial</vt:lpstr>
      <vt:lpstr>Calibri</vt:lpstr>
      <vt:lpstr>Office Theme</vt:lpstr>
      <vt:lpstr>Custom Design</vt:lpstr>
      <vt:lpstr>PowerPoint Presentation</vt:lpstr>
      <vt:lpstr>Weine der Welt</vt:lpstr>
      <vt:lpstr>Vinhos do mundo</vt:lpstr>
      <vt:lpstr>世界のワイン</vt:lpstr>
      <vt:lpstr>نبيذ في العالم  </vt:lpstr>
      <vt:lpstr>Vins du monde</vt:lpstr>
      <vt:lpstr>вина мира</vt:lpstr>
      <vt:lpstr>Vinos del mundo</vt:lpstr>
      <vt:lpstr>Vini del mondo</vt:lpstr>
      <vt:lpstr>दुनिया की वाइन</vt:lpstr>
      <vt:lpstr>PowerPoint Presentation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Registered User</dc:creator>
  <cp:lastModifiedBy>S S</cp:lastModifiedBy>
  <cp:revision>81</cp:revision>
  <cp:lastPrinted>2018-12-07T00:05:00Z</cp:lastPrinted>
  <dcterms:created xsi:type="dcterms:W3CDTF">2014-04-01T16:35:38Z</dcterms:created>
  <dcterms:modified xsi:type="dcterms:W3CDTF">2018-12-07T00:27:42Z</dcterms:modified>
</cp:coreProperties>
</file>

<file path=docProps/thumbnail.jpeg>
</file>